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Default Extension="WAV" ContentType="audio/x-wav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6"/>
  </p:notesMasterIdLst>
  <p:sldIdLst>
    <p:sldId id="324" r:id="rId2"/>
    <p:sldId id="364" r:id="rId3"/>
    <p:sldId id="368" r:id="rId4"/>
    <p:sldId id="363" r:id="rId5"/>
    <p:sldId id="343" r:id="rId6"/>
    <p:sldId id="336" r:id="rId7"/>
    <p:sldId id="367" r:id="rId8"/>
    <p:sldId id="365" r:id="rId9"/>
    <p:sldId id="366" r:id="rId10"/>
    <p:sldId id="344" r:id="rId11"/>
    <p:sldId id="345" r:id="rId12"/>
    <p:sldId id="346" r:id="rId13"/>
    <p:sldId id="347" r:id="rId14"/>
    <p:sldId id="348" r:id="rId15"/>
    <p:sldId id="349" r:id="rId16"/>
    <p:sldId id="350" r:id="rId17"/>
    <p:sldId id="351" r:id="rId18"/>
    <p:sldId id="352" r:id="rId19"/>
    <p:sldId id="327" r:id="rId20"/>
    <p:sldId id="326" r:id="rId21"/>
    <p:sldId id="354" r:id="rId22"/>
    <p:sldId id="369" r:id="rId23"/>
    <p:sldId id="357" r:id="rId24"/>
    <p:sldId id="358" r:id="rId25"/>
    <p:sldId id="361" r:id="rId26"/>
    <p:sldId id="362" r:id="rId27"/>
    <p:sldId id="359" r:id="rId28"/>
    <p:sldId id="355" r:id="rId29"/>
    <p:sldId id="317" r:id="rId30"/>
    <p:sldId id="342" r:id="rId31"/>
    <p:sldId id="318" r:id="rId32"/>
    <p:sldId id="319" r:id="rId33"/>
    <p:sldId id="356" r:id="rId34"/>
    <p:sldId id="301" r:id="rId3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00"/>
    <a:srgbClr val="FFFF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296" y="-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BC91FB-A410-4A2F-AF74-54D79F9A4F92}" type="datetimeFigureOut">
              <a:rPr lang="ru-RU" smtClean="0"/>
              <a:pPr/>
              <a:t>14.10.2022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DAFB34-618E-48F1-9B37-FB2CA32D09E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792977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00200" y="381000"/>
            <a:ext cx="7086600" cy="838200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362200" y="1143000"/>
            <a:ext cx="6324600" cy="533400"/>
          </a:xfrm>
        </p:spPr>
        <p:txBody>
          <a:bodyPr/>
          <a:lstStyle>
            <a:lvl1pPr marL="0" indent="0" algn="r">
              <a:buFontTx/>
              <a:buNone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381000" y="6477000"/>
            <a:ext cx="2667000" cy="3048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B50D0D-3493-4806-89CF-E09D858A89C5}" type="datetime1">
              <a:rPr lang="ru-RU" smtClean="0"/>
              <a:pPr>
                <a:defRPr/>
              </a:pPr>
              <a:t>14.10.2022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733800" y="6477000"/>
            <a:ext cx="3048000" cy="3048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543800" y="6472238"/>
            <a:ext cx="1143000" cy="2905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65008C-5CB6-43CB-87B2-BDE0950A3A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5F537E-571B-46E1-8AB9-47DC852460DF}" type="datetime1">
              <a:rPr lang="ru-RU" smtClean="0"/>
              <a:pPr>
                <a:defRPr/>
              </a:pPr>
              <a:t>14.10.2022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E2FC95-F595-4139-BBD2-727FE68541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5676900" y="76200"/>
            <a:ext cx="1790700" cy="6324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76200"/>
            <a:ext cx="5219700" cy="6324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DFF3FD-BF1E-4F62-916F-B939597B36E2}" type="datetime1">
              <a:rPr lang="ru-RU" smtClean="0"/>
              <a:pPr>
                <a:defRPr/>
              </a:pPr>
              <a:t>14.10.2022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0ED14E-8782-4B31-B45A-5EE8E20567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2398F0-D5F3-4E20-96D0-0C2A03365A5D}" type="datetime1">
              <a:rPr lang="ru-RU" smtClean="0"/>
              <a:pPr>
                <a:defRPr/>
              </a:pPr>
              <a:t>14.10.2022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191C6B-9083-4486-9D60-6D618FD9EC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E94948-1D18-493F-B161-FFFC79E965D7}" type="datetime1">
              <a:rPr lang="ru-RU" smtClean="0"/>
              <a:pPr>
                <a:defRPr/>
              </a:pPr>
              <a:t>14.10.2022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826F11-9532-47BF-9D00-53007B438E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4800" y="1524000"/>
            <a:ext cx="35052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962400" y="1524000"/>
            <a:ext cx="35052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641A93-AD6E-497A-B91A-114473885A77}" type="datetime1">
              <a:rPr lang="ru-RU" smtClean="0"/>
              <a:pPr>
                <a:defRPr/>
              </a:pPr>
              <a:t>14.10.2022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5383F3-D5CE-4D6B-9892-533FC770D6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F7AC43-D213-4029-AB4F-EBD357897BDF}" type="datetime1">
              <a:rPr lang="ru-RU" smtClean="0"/>
              <a:pPr>
                <a:defRPr/>
              </a:pPr>
              <a:t>14.10.2022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1CCBBE-9369-4AF2-8E3E-427EF7378D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864A3C-3319-4339-B05C-FFE2C8382F5A}" type="datetime1">
              <a:rPr lang="ru-RU" smtClean="0"/>
              <a:pPr>
                <a:defRPr/>
              </a:pPr>
              <a:t>14.10.2022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06CFE2-E232-4F3F-B9CA-68CB168537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000417-A558-4825-89DC-0DEF1C49F389}" type="datetime1">
              <a:rPr lang="ru-RU" smtClean="0"/>
              <a:pPr>
                <a:defRPr/>
              </a:pPr>
              <a:t>14.10.2022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B2C3A2-9F14-4BE3-AF0E-6AF9DF06DA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837D79-9578-4E0B-8D20-7A7A80E60E85}" type="datetime1">
              <a:rPr lang="ru-RU" smtClean="0"/>
              <a:pPr>
                <a:defRPr/>
              </a:pPr>
              <a:t>14.10.2022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0D38BF-F3FF-4F2A-BD2A-226118B037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86F180-268F-4CDB-9DC4-B8A18171256C}" type="datetime1">
              <a:rPr lang="ru-RU" smtClean="0"/>
              <a:pPr>
                <a:defRPr/>
              </a:pPr>
              <a:t>14.10.2022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1AFAF6-5E77-470E-9F12-486083F3C3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4800" y="76200"/>
            <a:ext cx="71628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4800" y="1524000"/>
            <a:ext cx="71628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477000"/>
            <a:ext cx="2590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effectLst/>
              </a:defRPr>
            </a:lvl1pPr>
          </a:lstStyle>
          <a:p>
            <a:pPr>
              <a:defRPr/>
            </a:pPr>
            <a:fld id="{9BAC375B-5148-46C0-8D8D-6478019B76ED}" type="datetime1">
              <a:rPr lang="ru-RU" smtClean="0"/>
              <a:pPr>
                <a:defRPr/>
              </a:pPr>
              <a:t>14.10.2022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200400" y="6477000"/>
            <a:ext cx="2971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effectLst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00800" y="6477000"/>
            <a:ext cx="1066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effectLst/>
              </a:defRPr>
            </a:lvl1pPr>
          </a:lstStyle>
          <a:p>
            <a:pPr>
              <a:defRPr/>
            </a:pPr>
            <a:fld id="{BDA7C867-C5FF-487D-97EF-7CE20ACB14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7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0000"/>
          </a:solidFill>
          <a:effectLst>
            <a:outerShdw blurRad="38100" dist="38100" dir="2700000" algn="tl">
              <a:srgbClr val="FFFFFF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0000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0000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0000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0000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0000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0000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0000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0000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000000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rgbClr val="000000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000000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58;&#1086;&#1095;&#1082;&#1072;%20&#1056;&#1086;&#1089;&#1090;&#1072;%201\Desktop\&#1084;&#1072;&#1089;&#1090;&#1077;&#1088;%20-&#1082;&#1083;&#1072;&#1089;&#1089;%2014.10.2022\&#1044;&#1086;%20&#1095;&#1077;&#1075;&#1086;%20&#1076;&#1086;&#1096;&#1077;&#1083;%20&#1087;&#1088;&#1086;&#1075;&#1088;&#1077;&#1089;&#1089;%20(&#1055;&#1088;&#1080;&#1082;&#1083;&#1102;&#1095;&#1077;&#1085;&#1080;&#1103;%20&#1069;&#1083;&#1077;&#1082;&#1090;&#1088;&#1086;&#1085;&#1080;&#1082;&#1072;)%20(&#1092;&#1080;&#1083;&#1100;&#1084;).mp4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VID_20191108_130017.mp4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hyperlink" Target="&#1042;&#1080;&#1076;&#1077;&#1086;%20&#1089;%20&#1084;&#1072;&#1088;&#1089;&#1072;%20-%20&#1084;&#1072;&#1088;&#1089;&#1086;&#1093;&#1086;&#1076;%20%20Curiosity.mp4" TargetMode="Externa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&#1042;&#1080;&#1076;&#1077;&#1086;%20&#1089;%20&#1084;&#1072;&#1088;&#1089;&#1072;%20-%20&#1084;&#1072;&#1088;&#1089;&#1086;&#1093;&#1086;&#1076;%20%20Curiosity.mp4" TargetMode="Externa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gif"/><Relationship Id="rId13" Type="http://schemas.microsoft.com/office/2007/relationships/media" Target="../media/media2.WAV"/><Relationship Id="rId3" Type="http://schemas.openxmlformats.org/officeDocument/2006/relationships/image" Target="../media/image39.gif"/><Relationship Id="rId7" Type="http://schemas.openxmlformats.org/officeDocument/2006/relationships/image" Target="../media/image43.gif"/><Relationship Id="rId12" Type="http://schemas.openxmlformats.org/officeDocument/2006/relationships/image" Target="../media/image48.gif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6" Type="http://schemas.openxmlformats.org/officeDocument/2006/relationships/image" Target="../media/image42.gif"/><Relationship Id="rId11" Type="http://schemas.openxmlformats.org/officeDocument/2006/relationships/image" Target="../media/image47.gif"/><Relationship Id="rId5" Type="http://schemas.openxmlformats.org/officeDocument/2006/relationships/image" Target="../media/image41.gif"/><Relationship Id="rId10" Type="http://schemas.openxmlformats.org/officeDocument/2006/relationships/image" Target="../media/image46.gif"/><Relationship Id="rId4" Type="http://schemas.openxmlformats.org/officeDocument/2006/relationships/image" Target="../media/image40.jpeg"/><Relationship Id="rId9" Type="http://schemas.openxmlformats.org/officeDocument/2006/relationships/image" Target="../media/image45.gif"/><Relationship Id="rId14" Type="http://schemas.openxmlformats.org/officeDocument/2006/relationships/image" Target="../media/image49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gif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03648" y="1669450"/>
            <a:ext cx="383203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Мы рады приветствовать ВАС!</a:t>
            </a:r>
            <a:endParaRPr lang="ru-RU" b="1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191C6B-9083-4486-9D60-6D618FD9EC6B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  <p:pic>
        <p:nvPicPr>
          <p:cNvPr id="7" name="До чего дошел прогресс (Приключения Электроника) (фильм)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14282" y="981575"/>
            <a:ext cx="7415476" cy="5584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43623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15616" y="3332149"/>
            <a:ext cx="6482053" cy="35258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 descr="C:\Users\Наташа\Desktop\робот майло конспект на конкурс 04.18\IMG_20190920_12463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8521" y="-27709"/>
            <a:ext cx="6455031" cy="36309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5383F3-D5CE-4D6B-9892-533FC770D691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32360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Наташа\Desktop\робот майло конспект на конкурс 04.18\IMG_20190920_124643.jpg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/>
        </p:blipFill>
        <p:spPr bwMode="auto">
          <a:xfrm>
            <a:off x="0" y="0"/>
            <a:ext cx="5713015" cy="32129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Наташа\Desktop\робот майло конспект на конкурс 04.18\IMG_20191004_12341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212976"/>
            <a:ext cx="6065484" cy="341183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5383F3-D5CE-4D6B-9892-533FC770D691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31192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Конструируем…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8194" name="Picture 2" descr="C:\Users\Наташа\Desktop\робот майло конспект на конкурс 04.18\IMG_20191108_12562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307571" y="1948642"/>
            <a:ext cx="7157258" cy="40275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191C6B-9083-4486-9D60-6D618FD9EC6B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45515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000" dirty="0" smtClean="0">
                <a:solidFill>
                  <a:srgbClr val="C00000"/>
                </a:solidFill>
              </a:rPr>
              <a:t>Программируем и  испытываем модели</a:t>
            </a:r>
            <a:endParaRPr lang="ru-RU" sz="4000" dirty="0">
              <a:solidFill>
                <a:srgbClr val="C00000"/>
              </a:solidFill>
            </a:endParaRPr>
          </a:p>
        </p:txBody>
      </p:sp>
      <p:pic>
        <p:nvPicPr>
          <p:cNvPr id="7170" name="Picture 2" descr="C:\Users\Наташа\Desktop\робот майло конспект на конкурс 04.18\IMG_20191108_12553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4800" y="1947862"/>
            <a:ext cx="7162800" cy="40290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191C6B-9083-4486-9D60-6D618FD9EC6B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69734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На занятии…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4098" name="Picture 2" descr="C:\Users\Наташа\Desktop\робот майло конспект на конкурс 04.18\IMG_20190920_12462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84784"/>
            <a:ext cx="7473993" cy="420412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191C6B-9083-4486-9D60-6D618FD9EC6B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02217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000" dirty="0" smtClean="0">
                <a:solidFill>
                  <a:srgbClr val="C00000"/>
                </a:solidFill>
              </a:rPr>
              <a:t>На занятии… </a:t>
            </a:r>
            <a:br>
              <a:rPr lang="ru-RU" sz="4000" dirty="0" smtClean="0">
                <a:solidFill>
                  <a:srgbClr val="C00000"/>
                </a:solidFill>
              </a:rPr>
            </a:br>
            <a:r>
              <a:rPr lang="ru-RU" sz="4000" dirty="0" smtClean="0">
                <a:solidFill>
                  <a:srgbClr val="C00000"/>
                </a:solidFill>
              </a:rPr>
              <a:t>Испытываем модель</a:t>
            </a:r>
            <a:endParaRPr lang="ru-RU" sz="4000" dirty="0">
              <a:solidFill>
                <a:srgbClr val="C00000"/>
              </a:solidFill>
            </a:endParaRPr>
          </a:p>
        </p:txBody>
      </p:sp>
      <p:pic>
        <p:nvPicPr>
          <p:cNvPr id="9218" name="Picture 2" descr="C:\Users\Наташа\Desktop\робот майло конспект на конкурс 04.18\IMG_20191004_12343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4800" y="1947862"/>
            <a:ext cx="7162800" cy="40290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191C6B-9083-4486-9D60-6D618FD9EC6B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64206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На занятии…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5122" name="Picture 2" descr="C:\Users\Наташа\Desktop\робот майло конспект на конкурс 04.18\IMG_20191018_12303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4800" y="1947862"/>
            <a:ext cx="7162800" cy="40290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191C6B-9083-4486-9D60-6D618FD9EC6B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05100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000" dirty="0" smtClean="0">
                <a:solidFill>
                  <a:srgbClr val="C00000"/>
                </a:solidFill>
              </a:rPr>
              <a:t>На занятии …</a:t>
            </a:r>
            <a:br>
              <a:rPr lang="ru-RU" sz="4000" dirty="0" smtClean="0">
                <a:solidFill>
                  <a:srgbClr val="C00000"/>
                </a:solidFill>
              </a:rPr>
            </a:br>
            <a:r>
              <a:rPr lang="ru-RU" sz="4000" dirty="0" smtClean="0">
                <a:solidFill>
                  <a:srgbClr val="C00000"/>
                </a:solidFill>
              </a:rPr>
              <a:t>2 класс</a:t>
            </a:r>
            <a:endParaRPr lang="ru-RU" sz="4000" dirty="0">
              <a:solidFill>
                <a:srgbClr val="C00000"/>
              </a:solidFill>
            </a:endParaRPr>
          </a:p>
        </p:txBody>
      </p:sp>
      <p:pic>
        <p:nvPicPr>
          <p:cNvPr id="6146" name="Picture 2" descr="C:\Users\Наташа\Desktop\робот майло конспект на конкурс 04.18\IMG_20191108_12563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4800" y="1947862"/>
            <a:ext cx="7162800" cy="40290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191C6B-9083-4486-9D60-6D618FD9EC6B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09261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 action="ppaction://hlinkfile"/>
              </a:rPr>
              <a:t>VID_20191108_130017.mp4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191C6B-9083-4486-9D60-6D618FD9EC6B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05810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4000" dirty="0">
                <a:solidFill>
                  <a:srgbClr val="0070C0"/>
                </a:solidFill>
                <a:effectLst/>
              </a:rPr>
              <a:t>Муниципальный робототехнический конкурс </a:t>
            </a:r>
            <a:r>
              <a:rPr lang="ru-RU" dirty="0">
                <a:solidFill>
                  <a:srgbClr val="FF0000"/>
                </a:solidFill>
                <a:effectLst/>
              </a:rPr>
              <a:t>«</a:t>
            </a:r>
            <a:r>
              <a:rPr lang="ru-RU" dirty="0" err="1">
                <a:solidFill>
                  <a:srgbClr val="FF0000"/>
                </a:solidFill>
                <a:effectLst/>
              </a:rPr>
              <a:t>Робофест</a:t>
            </a:r>
            <a:r>
              <a:rPr lang="ru-RU" dirty="0">
                <a:solidFill>
                  <a:srgbClr val="FF0000"/>
                </a:solidFill>
                <a:effectLst/>
              </a:rPr>
              <a:t> - 2019»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5299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altLang="ru-RU" dirty="0" smtClean="0"/>
          </a:p>
        </p:txBody>
      </p:sp>
      <p:pic>
        <p:nvPicPr>
          <p:cNvPr id="55300" name="Picture 2" descr="C:\Users\Наташа\Desktop\фото класса\20190327_11151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379" r="16408"/>
          <a:stretch>
            <a:fillRect/>
          </a:stretch>
        </p:blipFill>
        <p:spPr bwMode="auto">
          <a:xfrm>
            <a:off x="755576" y="1700808"/>
            <a:ext cx="6336704" cy="4676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191C6B-9083-4486-9D60-6D618FD9EC6B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01417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191C6B-9083-4486-9D60-6D618FD9EC6B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  <p:pic>
        <p:nvPicPr>
          <p:cNvPr id="1026" name="Picture 2" descr="https://kartinkin.net/uploads/posts/2022-02/1645486669_73-kartinkin-net-p-robototekhnika-kartinki-7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3357" y="116632"/>
            <a:ext cx="7361189" cy="5313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987" r="22439" b="33201"/>
          <a:stretch/>
        </p:blipFill>
        <p:spPr>
          <a:xfrm>
            <a:off x="5310432" y="4847891"/>
            <a:ext cx="3800923" cy="2211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6508540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4000" dirty="0">
                <a:solidFill>
                  <a:srgbClr val="0070C0"/>
                </a:solidFill>
                <a:effectLst/>
              </a:rPr>
              <a:t>Муниципальный робототехнический конкурс </a:t>
            </a:r>
            <a:r>
              <a:rPr lang="ru-RU" dirty="0">
                <a:solidFill>
                  <a:srgbClr val="FF0000"/>
                </a:solidFill>
                <a:effectLst/>
              </a:rPr>
              <a:t>«</a:t>
            </a:r>
            <a:r>
              <a:rPr lang="ru-RU" dirty="0" err="1">
                <a:solidFill>
                  <a:srgbClr val="FF0000"/>
                </a:solidFill>
                <a:effectLst/>
              </a:rPr>
              <a:t>Робофест</a:t>
            </a:r>
            <a:r>
              <a:rPr lang="ru-RU" dirty="0">
                <a:solidFill>
                  <a:srgbClr val="FF0000"/>
                </a:solidFill>
                <a:effectLst/>
              </a:rPr>
              <a:t> - 2019»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632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altLang="ru-RU" b="1" dirty="0" smtClean="0">
                <a:solidFill>
                  <a:srgbClr val="002060"/>
                </a:solidFill>
              </a:rPr>
              <a:t>2 и 3 место!</a:t>
            </a:r>
          </a:p>
        </p:txBody>
      </p:sp>
      <p:pic>
        <p:nvPicPr>
          <p:cNvPr id="56324" name="Picture 2" descr="C:\Users\Наташа\Desktop\фото класса\20190327_09540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5354" y="2204864"/>
            <a:ext cx="7000552" cy="3938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191C6B-9083-4486-9D60-6D618FD9EC6B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74498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algn="ctr"/>
            <a:r>
              <a:rPr lang="en-US" dirty="0">
                <a:solidFill>
                  <a:srgbClr val="C00000"/>
                </a:solidFill>
                <a:effectLst/>
              </a:rPr>
              <a:t>LEGO </a:t>
            </a:r>
            <a:r>
              <a:rPr lang="en-US" dirty="0" err="1">
                <a:solidFill>
                  <a:srgbClr val="C00000"/>
                </a:solidFill>
                <a:effectLst/>
              </a:rPr>
              <a:t>WeDo</a:t>
            </a:r>
            <a:r>
              <a:rPr lang="ru-RU" dirty="0">
                <a:solidFill>
                  <a:srgbClr val="C00000"/>
                </a:solidFill>
                <a:effectLst/>
              </a:rPr>
              <a:t> 2.0.</a:t>
            </a:r>
            <a:br>
              <a:rPr lang="ru-RU" dirty="0">
                <a:solidFill>
                  <a:srgbClr val="C00000"/>
                </a:solidFill>
                <a:effectLst/>
              </a:rPr>
            </a:br>
            <a:r>
              <a:rPr lang="ru-RU" sz="3200" dirty="0">
                <a:effectLst/>
              </a:rPr>
              <a:t>программа LEGO </a:t>
            </a:r>
            <a:r>
              <a:rPr lang="ru-RU" sz="3200" dirty="0" err="1">
                <a:effectLst/>
              </a:rPr>
              <a:t>EducationWeDo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/>
              <a:t>Конструктор</a:t>
            </a:r>
          </a:p>
          <a:p>
            <a:pPr marL="0" indent="0">
              <a:buNone/>
            </a:pPr>
            <a:r>
              <a:rPr lang="en-US" dirty="0">
                <a:solidFill>
                  <a:srgbClr val="C00000"/>
                </a:solidFill>
              </a:rPr>
              <a:t>LEGO </a:t>
            </a:r>
            <a:r>
              <a:rPr lang="en-US" dirty="0" err="1">
                <a:solidFill>
                  <a:srgbClr val="C00000"/>
                </a:solidFill>
              </a:rPr>
              <a:t>WeDo</a:t>
            </a:r>
            <a:r>
              <a:rPr lang="ru-RU" dirty="0">
                <a:solidFill>
                  <a:srgbClr val="C00000"/>
                </a:solidFill>
              </a:rPr>
              <a:t> 2.0.</a:t>
            </a:r>
            <a:br>
              <a:rPr lang="ru-RU" dirty="0">
                <a:solidFill>
                  <a:srgbClr val="C00000"/>
                </a:solidFill>
              </a:rPr>
            </a:b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Планшет </a:t>
            </a:r>
            <a:endParaRPr lang="ru-RU" dirty="0"/>
          </a:p>
        </p:txBody>
      </p:sp>
      <p:pic>
        <p:nvPicPr>
          <p:cNvPr id="4" name="Рисунок 3" descr="Картинки по запросу конспекты занятий по робототехнике в детском саду лего ведо 2.0 майло вездеход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0774" y="3011103"/>
            <a:ext cx="3240360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https://mobiltelefon.ru/i/other/september14/22/acer_iconia_10_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412081"/>
            <a:ext cx="3243495" cy="2147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5383F3-D5CE-4D6B-9892-533FC770D691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24799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04800" y="221673"/>
            <a:ext cx="7162800" cy="1371600"/>
          </a:xfrm>
        </p:spPr>
        <p:txBody>
          <a:bodyPr/>
          <a:lstStyle/>
          <a:p>
            <a:pPr lvl="0" algn="ctr"/>
            <a:r>
              <a:rPr lang="ru-RU" sz="3600" dirty="0">
                <a:solidFill>
                  <a:srgbClr val="FF0000"/>
                </a:solidFill>
              </a:rPr>
              <a:t>Основные принципы </a:t>
            </a:r>
            <a:r>
              <a:rPr lang="ru-RU" sz="3600" dirty="0" smtClean="0">
                <a:solidFill>
                  <a:srgbClr val="FF0000"/>
                </a:solidFill>
              </a:rPr>
              <a:t>обучения</a:t>
            </a:r>
            <a:r>
              <a:rPr lang="ru-RU" sz="3600" dirty="0">
                <a:solidFill>
                  <a:srgbClr val="FF0000"/>
                </a:solidFill>
              </a:rPr>
              <a:t/>
            </a:r>
            <a:br>
              <a:rPr lang="ru-RU" sz="3600" dirty="0">
                <a:solidFill>
                  <a:srgbClr val="FF0000"/>
                </a:solidFill>
              </a:rPr>
            </a:b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/>
              <a:t>Проектирование </a:t>
            </a:r>
            <a:r>
              <a:rPr lang="ru-RU" dirty="0"/>
              <a:t>и сборка;</a:t>
            </a:r>
          </a:p>
          <a:p>
            <a:pPr lvl="0"/>
            <a:r>
              <a:rPr lang="ru-RU" dirty="0" smtClean="0"/>
              <a:t>Обдумывание </a:t>
            </a:r>
            <a:r>
              <a:rPr lang="ru-RU" dirty="0"/>
              <a:t>и поиск нестандартных решений;</a:t>
            </a:r>
          </a:p>
          <a:p>
            <a:pPr lvl="0"/>
            <a:r>
              <a:rPr lang="ru-RU" smtClean="0"/>
              <a:t>Навыки </a:t>
            </a:r>
            <a:r>
              <a:rPr lang="ru-RU" dirty="0"/>
              <a:t>общения, совместной работы и обсуждение идей.</a:t>
            </a:r>
          </a:p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5383F3-D5CE-4D6B-9892-533FC770D691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2153369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>
                <a:solidFill>
                  <a:srgbClr val="C00000"/>
                </a:solidFill>
              </a:rPr>
              <a:t>Универсальные  учебные действия </a:t>
            </a:r>
            <a:r>
              <a:rPr lang="ru-RU" sz="2800" dirty="0">
                <a:solidFill>
                  <a:srgbClr val="C00000"/>
                </a:solidFill>
              </a:rPr>
              <a:t>и </a:t>
            </a:r>
            <a:r>
              <a:rPr lang="ru-RU" sz="2800" dirty="0" err="1" smtClean="0">
                <a:solidFill>
                  <a:srgbClr val="C00000"/>
                </a:solidFill>
              </a:rPr>
              <a:t>метапредметные</a:t>
            </a:r>
            <a:r>
              <a:rPr lang="ru-RU" sz="2800" dirty="0" smtClean="0">
                <a:solidFill>
                  <a:srgbClr val="C00000"/>
                </a:solidFill>
              </a:rPr>
              <a:t> результаты: </a:t>
            </a:r>
            <a:r>
              <a:rPr lang="ru-RU" sz="2800" dirty="0">
                <a:solidFill>
                  <a:srgbClr val="C00000"/>
                </a:solidFill>
              </a:rPr>
              <a:t/>
            </a:r>
            <a:br>
              <a:rPr lang="ru-RU" sz="2800" dirty="0">
                <a:solidFill>
                  <a:srgbClr val="C00000"/>
                </a:solidFill>
              </a:rPr>
            </a:b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304800" y="1524000"/>
            <a:ext cx="7435552" cy="4876800"/>
          </a:xfrm>
        </p:spPr>
        <p:txBody>
          <a:bodyPr/>
          <a:lstStyle/>
          <a:p>
            <a:pPr lvl="0"/>
            <a:r>
              <a:rPr lang="ru-RU" sz="2000" b="1" dirty="0"/>
              <a:t>формирование  умения работать по предложенным инструкциям; </a:t>
            </a:r>
          </a:p>
          <a:p>
            <a:pPr lvl="0"/>
            <a:r>
              <a:rPr lang="ru-RU" sz="2000" b="1" dirty="0"/>
              <a:t>формирование  умения творчески подходить к решению задачи; </a:t>
            </a:r>
          </a:p>
          <a:p>
            <a:pPr lvl="0"/>
            <a:r>
              <a:rPr lang="ru-RU" sz="2000" b="1" dirty="0"/>
              <a:t>формирование умения довести решение задачи до работающей модели;</a:t>
            </a:r>
          </a:p>
          <a:p>
            <a:pPr lvl="0"/>
            <a:r>
              <a:rPr lang="ru-RU" sz="2000" b="1" dirty="0"/>
              <a:t>формирование умения излагать мысли в четкой логической последовательности, отстаивать свою точку зрения, анализировать ситуацию и самостоятельно находить ответы на вопросы путем логических рассуждений; </a:t>
            </a:r>
          </a:p>
          <a:p>
            <a:pPr lvl="0"/>
            <a:r>
              <a:rPr lang="ru-RU" sz="2000" b="1" dirty="0"/>
              <a:t>формирование умения работать над проектом в команде, эффективно распределять обязанности.</a:t>
            </a:r>
          </a:p>
          <a:p>
            <a:endParaRPr lang="ru-RU" sz="2000" b="1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5383F3-D5CE-4D6B-9892-533FC770D691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93969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191C6B-9083-4486-9D60-6D618FD9EC6B}" type="slidenum">
              <a:rPr lang="ru-RU" smtClean="0"/>
              <a:pPr>
                <a:defRPr/>
              </a:pPr>
              <a:t>24</a:t>
            </a:fld>
            <a:endParaRPr lang="ru-RU"/>
          </a:p>
        </p:txBody>
      </p:sp>
      <p:pic>
        <p:nvPicPr>
          <p:cNvPr id="3074" name="Picture 2" descr="https://hi-news.ru/wp-content/uploads/2019/03/toyota_jaxa_rove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4713"/>
            <a:ext cx="5849367" cy="3369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i.pinimg.com/736x/ac/59/ce/ac59ce048971ab41a8bea28602cd8ab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466328"/>
            <a:ext cx="6048672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49159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hlinkClick r:id="rId2" action="ppaction://hlinkfile"/>
              </a:rPr>
              <a:t>Видео с марса - </a:t>
            </a:r>
            <a:r>
              <a:rPr lang="ru-RU" dirty="0" err="1" smtClean="0">
                <a:hlinkClick r:id="rId2" action="ppaction://hlinkfile"/>
              </a:rPr>
              <a:t>марсоход</a:t>
            </a:r>
            <a:r>
              <a:rPr lang="ru-RU" dirty="0" smtClean="0">
                <a:hlinkClick r:id="rId2" action="ppaction://hlinkfile"/>
              </a:rPr>
              <a:t>  Curiosity.mp4</a:t>
            </a:r>
            <a:endParaRPr lang="ru-RU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3B2C3A2-9F14-4BE3-AF0E-6AF9DF06DA4A}" type="slidenum">
              <a:rPr lang="ru-RU" smtClean="0"/>
              <a:pPr>
                <a:defRPr/>
              </a:pPr>
              <a:t>25</a:t>
            </a:fld>
            <a:endParaRPr lang="ru-RU"/>
          </a:p>
        </p:txBody>
      </p:sp>
      <p:pic>
        <p:nvPicPr>
          <p:cNvPr id="3" name="Picture 2" descr="http://www.interface.ru/iarticle/img/34245_4944456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2656"/>
            <a:ext cx="5285994" cy="6166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68533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hlinkClick r:id="rId2" action="ppaction://hlinkfile"/>
              </a:rPr>
              <a:t>Видео с марса - </a:t>
            </a:r>
            <a:r>
              <a:rPr lang="ru-RU" dirty="0" err="1" smtClean="0">
                <a:hlinkClick r:id="rId2" action="ppaction://hlinkfile"/>
              </a:rPr>
              <a:t>марсоход</a:t>
            </a:r>
            <a:r>
              <a:rPr lang="ru-RU" dirty="0" smtClean="0">
                <a:hlinkClick r:id="rId2" action="ppaction://hlinkfile"/>
              </a:rPr>
              <a:t>  Curiosity.mp4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191C6B-9083-4486-9D60-6D618FD9EC6B}" type="slidenum">
              <a:rPr lang="ru-RU" smtClean="0"/>
              <a:pPr>
                <a:defRPr/>
              </a:pPr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07645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919771"/>
          </a:xfrm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191C6B-9083-4486-9D60-6D618FD9EC6B}" type="slidenum">
              <a:rPr lang="ru-RU" smtClean="0"/>
              <a:pPr>
                <a:defRPr/>
              </a:pPr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73378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72600" cy="698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7384"/>
            <a:ext cx="9372600" cy="698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457200" y="228600"/>
            <a:ext cx="7162800" cy="16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4800" b="1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Космический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4800" b="1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робот-вездеход  «</a:t>
            </a:r>
            <a:r>
              <a:rPr lang="ru-RU" sz="4800" b="1" kern="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Майло</a:t>
            </a:r>
            <a:r>
              <a:rPr lang="ru-RU" sz="4800" b="1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»</a:t>
            </a:r>
            <a:endParaRPr kumimoji="0" lang="ru-RU" sz="48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9" name="Рисунок 8" descr="http://robot.edu54.ru/sites/default/files/maylo_1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81025" y="1916832"/>
            <a:ext cx="6115150" cy="4252198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191C6B-9083-4486-9D60-6D618FD9EC6B}" type="slidenum">
              <a:rPr lang="ru-RU" smtClean="0"/>
              <a:pPr>
                <a:defRPr/>
              </a:pPr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63075291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6984776" cy="6949852"/>
          </a:xfrm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191C6B-9083-4486-9D60-6D618FD9EC6B}" type="slidenum">
              <a:rPr lang="ru-RU" smtClean="0"/>
              <a:pPr>
                <a:defRPr/>
              </a:pPr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72626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МАСТЕР-КЛАСС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type="subTitle" idx="1"/>
          </p:nvPr>
        </p:nvSpPr>
        <p:spPr>
          <a:xfrm>
            <a:off x="2123728" y="2708920"/>
            <a:ext cx="6324600" cy="533400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«» </a:t>
            </a:r>
            <a:endParaRPr lang="ru-RU" b="1" dirty="0">
              <a:solidFill>
                <a:srgbClr val="002060"/>
              </a:solidFill>
            </a:endParaRPr>
          </a:p>
          <a:p>
            <a:endParaRPr lang="ru-RU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3B2C3A2-9F14-4BE3-AF0E-6AF9DF06DA4A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3917628" y="5301208"/>
            <a:ext cx="484863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ПАНТЕЛЕЕВА НАТАЛЬЯ АНАТОЛЬЕВНА,</a:t>
            </a:r>
          </a:p>
          <a:p>
            <a:r>
              <a:rPr lang="ru-RU" b="1" dirty="0" smtClean="0"/>
              <a:t>Учитель МБОУ «</a:t>
            </a:r>
            <a:r>
              <a:rPr lang="ru-RU" b="1" dirty="0" err="1" smtClean="0"/>
              <a:t>Куединская</a:t>
            </a:r>
            <a:r>
              <a:rPr lang="ru-RU" b="1" dirty="0" smtClean="0"/>
              <a:t> СОШ №1</a:t>
            </a:r>
          </a:p>
          <a:p>
            <a:r>
              <a:rPr lang="ru-RU" b="1" dirty="0" smtClean="0"/>
              <a:t> имени П.П, Балахнина»</a:t>
            </a:r>
            <a:endParaRPr lang="ru-RU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893815" y="1480189"/>
            <a:ext cx="6250185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/>
              <a:t>Конструирование роботов, как способ развития технических навыков в начальной школе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xmlns="" val="304944635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FF0000"/>
                </a:solidFill>
                <a:effectLst/>
              </a:rPr>
              <a:t>ПЛАН ДЕЙСТВИЙ</a:t>
            </a:r>
            <a:br>
              <a:rPr lang="ru-RU" dirty="0">
                <a:solidFill>
                  <a:srgbClr val="FF0000"/>
                </a:solidFill>
                <a:effectLst/>
              </a:rPr>
            </a:br>
            <a:endParaRPr lang="ru-RU" dirty="0">
              <a:solidFill>
                <a:srgbClr val="FF0000"/>
              </a:solidFill>
              <a:effectLst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908720"/>
            <a:ext cx="7416824" cy="4876800"/>
          </a:xfrm>
        </p:spPr>
        <p:txBody>
          <a:bodyPr/>
          <a:lstStyle/>
          <a:p>
            <a:pPr marL="0" indent="0">
              <a:buNone/>
            </a:pPr>
            <a:r>
              <a:rPr lang="ru-RU" sz="2400" dirty="0" smtClean="0"/>
              <a:t>1.Включить </a:t>
            </a:r>
            <a:r>
              <a:rPr lang="ru-RU" sz="2400" b="1" dirty="0"/>
              <a:t>планшет</a:t>
            </a:r>
            <a:r>
              <a:rPr lang="ru-RU" sz="2400" dirty="0"/>
              <a:t>.</a:t>
            </a:r>
          </a:p>
          <a:p>
            <a:pPr marL="0" indent="0">
              <a:buNone/>
            </a:pPr>
            <a:r>
              <a:rPr lang="ru-RU" sz="2400" dirty="0"/>
              <a:t>2. Открыть </a:t>
            </a:r>
            <a:r>
              <a:rPr lang="ru-RU" sz="2400" b="1" dirty="0"/>
              <a:t>программу </a:t>
            </a:r>
            <a:r>
              <a:rPr lang="ru-RU" sz="2400" b="1" dirty="0" err="1"/>
              <a:t>Lego</a:t>
            </a:r>
            <a:r>
              <a:rPr lang="ru-RU" sz="2400" b="1" dirty="0"/>
              <a:t> </a:t>
            </a:r>
            <a:r>
              <a:rPr lang="ru-RU" sz="2400" b="1" dirty="0" err="1"/>
              <a:t>WeDo</a:t>
            </a:r>
            <a:r>
              <a:rPr lang="ru-RU" sz="2400" b="1" dirty="0"/>
              <a:t> 2.0</a:t>
            </a:r>
            <a:r>
              <a:rPr lang="ru-RU" sz="2400" dirty="0"/>
              <a:t>.</a:t>
            </a:r>
          </a:p>
          <a:p>
            <a:pPr marL="0" indent="0">
              <a:buNone/>
            </a:pPr>
            <a:r>
              <a:rPr lang="ru-RU" sz="2400" dirty="0"/>
              <a:t>3. Найти  </a:t>
            </a:r>
            <a:r>
              <a:rPr lang="ru-RU" sz="2400" b="1" i="1" dirty="0"/>
              <a:t>библиотеку</a:t>
            </a:r>
            <a:r>
              <a:rPr lang="ru-RU" sz="2400" dirty="0"/>
              <a:t> и выбрать модель  </a:t>
            </a:r>
            <a:r>
              <a:rPr lang="ru-RU" sz="2400" b="1" dirty="0"/>
              <a:t>«Робота </a:t>
            </a:r>
            <a:r>
              <a:rPr lang="ru-RU" sz="2400" b="1" dirty="0" err="1"/>
              <a:t>Майло</a:t>
            </a:r>
            <a:r>
              <a:rPr lang="ru-RU" sz="2400" b="1" dirty="0"/>
              <a:t> </a:t>
            </a:r>
            <a:r>
              <a:rPr lang="ru-RU" sz="2400" b="1" dirty="0" smtClean="0"/>
              <a:t>– </a:t>
            </a:r>
            <a:r>
              <a:rPr lang="ru-RU" sz="2400" b="1" smtClean="0"/>
              <a:t>научного вездехода</a:t>
            </a:r>
            <a:r>
              <a:rPr lang="ru-RU" sz="2400" b="1" dirty="0" smtClean="0"/>
              <a:t>»</a:t>
            </a:r>
            <a:r>
              <a:rPr lang="ru-RU" sz="2400" dirty="0" smtClean="0"/>
              <a:t>.</a:t>
            </a:r>
            <a:endParaRPr lang="ru-RU" sz="2400" dirty="0"/>
          </a:p>
          <a:p>
            <a:pPr marL="0" indent="0">
              <a:buNone/>
            </a:pPr>
            <a:r>
              <a:rPr lang="ru-RU" sz="2400" dirty="0"/>
              <a:t> 4. </a:t>
            </a:r>
            <a:r>
              <a:rPr lang="ru-RU" sz="2400" b="1" dirty="0">
                <a:solidFill>
                  <a:srgbClr val="C00000"/>
                </a:solidFill>
              </a:rPr>
              <a:t>Конструирование</a:t>
            </a:r>
            <a:r>
              <a:rPr lang="ru-RU" sz="2400" dirty="0"/>
              <a:t>: </a:t>
            </a:r>
            <a:r>
              <a:rPr lang="ru-RU" sz="2400" b="1" dirty="0"/>
              <a:t>создать модель  робота</a:t>
            </a:r>
            <a:r>
              <a:rPr lang="ru-RU" sz="2400" dirty="0"/>
              <a:t> по предложенной схеме. </a:t>
            </a:r>
          </a:p>
          <a:p>
            <a:pPr marL="0" indent="0">
              <a:buNone/>
            </a:pPr>
            <a:r>
              <a:rPr lang="ru-RU" sz="2400" dirty="0"/>
              <a:t>5. </a:t>
            </a:r>
            <a:r>
              <a:rPr lang="ru-RU" sz="2400" b="1" dirty="0">
                <a:solidFill>
                  <a:srgbClr val="C00000"/>
                </a:solidFill>
              </a:rPr>
              <a:t>Программирование:</a:t>
            </a:r>
            <a:r>
              <a:rPr lang="ru-RU" sz="2400" dirty="0"/>
              <a:t> </a:t>
            </a:r>
            <a:r>
              <a:rPr lang="ru-RU" sz="2400" b="1" dirty="0"/>
              <a:t>создать  алгоритм – программу</a:t>
            </a:r>
            <a:r>
              <a:rPr lang="ru-RU" sz="2400" dirty="0"/>
              <a:t>,  чтобы модель начала двигаться -  </a:t>
            </a:r>
            <a:r>
              <a:rPr lang="ru-RU" sz="2400" b="1" dirty="0"/>
              <a:t>выстроить  предложенные блоки в определенной последовательности</a:t>
            </a:r>
            <a:r>
              <a:rPr lang="ru-RU" sz="2400" dirty="0"/>
              <a:t>.</a:t>
            </a:r>
          </a:p>
          <a:p>
            <a:pPr marL="0" indent="0">
              <a:buNone/>
            </a:pPr>
            <a:r>
              <a:rPr lang="ru-RU" sz="2400" dirty="0" smtClean="0"/>
              <a:t>6</a:t>
            </a:r>
            <a:r>
              <a:rPr lang="ru-RU" sz="2400" dirty="0"/>
              <a:t>. </a:t>
            </a:r>
            <a:r>
              <a:rPr lang="ru-RU" sz="2400" b="1" dirty="0">
                <a:solidFill>
                  <a:srgbClr val="C00000"/>
                </a:solidFill>
              </a:rPr>
              <a:t>Испытать модель: </a:t>
            </a:r>
            <a:r>
              <a:rPr lang="ru-RU" sz="2400" dirty="0"/>
              <a:t>поставить готовые модели роботов в ряд и по команде одновременно их запустить.</a:t>
            </a:r>
          </a:p>
          <a:p>
            <a:pPr marL="0" indent="0">
              <a:buNone/>
            </a:pPr>
            <a:r>
              <a:rPr lang="ru-RU" sz="2400" dirty="0"/>
              <a:t>7.Оценить свою работу в паре</a:t>
            </a:r>
            <a:r>
              <a:rPr lang="ru-RU" sz="2400" dirty="0" smtClean="0"/>
              <a:t>.</a:t>
            </a:r>
          </a:p>
          <a:p>
            <a:pPr marL="0" indent="0">
              <a:buNone/>
            </a:pPr>
            <a:endParaRPr lang="ru-RU" sz="2400" dirty="0"/>
          </a:p>
          <a:p>
            <a:endParaRPr lang="ru-RU" sz="18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191C6B-9083-4486-9D60-6D618FD9EC6B}" type="slidenum">
              <a:rPr lang="ru-RU" smtClean="0"/>
              <a:pPr>
                <a:defRPr/>
              </a:pPr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6357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16632"/>
            <a:ext cx="7162800" cy="1331168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Этапы сборки «</a:t>
            </a:r>
            <a:r>
              <a:rPr lang="ru-RU" dirty="0" err="1" smtClean="0">
                <a:solidFill>
                  <a:srgbClr val="C00000"/>
                </a:solidFill>
              </a:rPr>
              <a:t>Майло</a:t>
            </a:r>
            <a:r>
              <a:rPr lang="ru-RU" dirty="0" smtClean="0">
                <a:solidFill>
                  <a:srgbClr val="C00000"/>
                </a:solidFill>
              </a:rPr>
              <a:t>»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1026" name="Picture 2" descr="https://cdn1-img.robotbaza.ru/images/products/1/2790/249055974/smarthub-2-io-wedo-2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12315" y="1556792"/>
            <a:ext cx="2723854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top-cena.ru/up_img/226/22691464c2b71e68fae77ab0fdd0c00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37991" y="1404173"/>
            <a:ext cx="2474416" cy="247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227807" y="3717032"/>
            <a:ext cx="261206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000000"/>
                </a:solidFill>
              </a:rPr>
              <a:t>СМАРТ ХАБ</a:t>
            </a:r>
            <a:endParaRPr lang="ru-RU" sz="3200" b="1" dirty="0">
              <a:solidFill>
                <a:srgbClr val="0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431169" y="3856535"/>
            <a:ext cx="16780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000000"/>
                </a:solidFill>
              </a:rPr>
              <a:t>МОТОР</a:t>
            </a:r>
            <a:endParaRPr lang="ru-RU" sz="3200" b="1" dirty="0">
              <a:solidFill>
                <a:srgbClr val="000000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191C6B-9083-4486-9D60-6D618FD9EC6B}" type="slidenum">
              <a:rPr lang="ru-RU" smtClean="0"/>
              <a:pPr>
                <a:defRPr/>
              </a:pPr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91962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Образец алгоритма 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628800"/>
            <a:ext cx="7096766" cy="1673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191C6B-9083-4486-9D60-6D618FD9EC6B}" type="slidenum">
              <a:rPr lang="ru-RU" smtClean="0"/>
              <a:pPr>
                <a:defRPr/>
              </a:pPr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13611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5" descr="black43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572000" cy="3557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6" descr="black43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6100" y="0"/>
            <a:ext cx="4787900" cy="3557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7" descr="black43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300413"/>
            <a:ext cx="4572000" cy="3557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8" descr="black43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6100" y="3300413"/>
            <a:ext cx="4787900" cy="3557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6" name="AutoShape 10"/>
          <p:cNvSpPr>
            <a:spLocks noChangeArrowheads="1"/>
          </p:cNvSpPr>
          <p:nvPr/>
        </p:nvSpPr>
        <p:spPr bwMode="auto">
          <a:xfrm rot="-2453948">
            <a:off x="2987675" y="1989138"/>
            <a:ext cx="3384550" cy="3314700"/>
          </a:xfrm>
          <a:prstGeom prst="star4">
            <a:avLst>
              <a:gd name="adj" fmla="val 11542"/>
            </a:avLst>
          </a:prstGeom>
          <a:gradFill rotWithShape="1">
            <a:gsLst>
              <a:gs pos="0">
                <a:srgbClr val="990099"/>
              </a:gs>
              <a:gs pos="100000">
                <a:srgbClr val="FF00FF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25" name="AutoShape 9"/>
          <p:cNvSpPr>
            <a:spLocks noChangeArrowheads="1"/>
          </p:cNvSpPr>
          <p:nvPr/>
        </p:nvSpPr>
        <p:spPr bwMode="auto">
          <a:xfrm>
            <a:off x="3276600" y="2060575"/>
            <a:ext cx="2736850" cy="2954338"/>
          </a:xfrm>
          <a:prstGeom prst="star4">
            <a:avLst>
              <a:gd name="adj" fmla="val 11542"/>
            </a:avLst>
          </a:prstGeom>
          <a:gradFill rotWithShape="1">
            <a:gsLst>
              <a:gs pos="0">
                <a:schemeClr val="accent1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27" name="AutoShape 11"/>
          <p:cNvSpPr>
            <a:spLocks noChangeArrowheads="1"/>
          </p:cNvSpPr>
          <p:nvPr/>
        </p:nvSpPr>
        <p:spPr bwMode="auto">
          <a:xfrm rot="-1728264">
            <a:off x="6084888" y="765175"/>
            <a:ext cx="1795462" cy="1603375"/>
          </a:xfrm>
          <a:prstGeom prst="star5">
            <a:avLst/>
          </a:prstGeom>
          <a:gradFill rotWithShape="1">
            <a:gsLst>
              <a:gs pos="0">
                <a:schemeClr val="bg1"/>
              </a:gs>
              <a:gs pos="100000">
                <a:srgbClr val="FF990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pic>
        <p:nvPicPr>
          <p:cNvPr id="9219" name="Picture 3" descr="05_moon_meteorit_alh-81005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620838" y="0"/>
            <a:ext cx="1404938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9" name="Picture 13" descr="05_moon_meteorit_alh-81005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324975" y="0"/>
            <a:ext cx="1404938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31" name="AutoShape 15"/>
          <p:cNvSpPr>
            <a:spLocks noChangeArrowheads="1"/>
          </p:cNvSpPr>
          <p:nvPr/>
        </p:nvSpPr>
        <p:spPr bwMode="auto">
          <a:xfrm>
            <a:off x="1042988" y="4797425"/>
            <a:ext cx="936625" cy="863600"/>
          </a:xfrm>
          <a:prstGeom prst="star5">
            <a:avLst/>
          </a:prstGeom>
          <a:gradFill rotWithShape="1">
            <a:gsLst>
              <a:gs pos="0">
                <a:srgbClr val="6699FF"/>
              </a:gs>
              <a:gs pos="100000">
                <a:srgbClr val="00FFF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9233" name="AutoShape 17"/>
          <p:cNvSpPr>
            <a:spLocks noChangeArrowheads="1"/>
          </p:cNvSpPr>
          <p:nvPr/>
        </p:nvSpPr>
        <p:spPr bwMode="auto">
          <a:xfrm>
            <a:off x="3635375" y="549275"/>
            <a:ext cx="1223963" cy="1079500"/>
          </a:xfrm>
          <a:prstGeom prst="star5">
            <a:avLst/>
          </a:prstGeom>
          <a:gradFill rotWithShape="1">
            <a:gsLst>
              <a:gs pos="0">
                <a:srgbClr val="FFFF66"/>
              </a:gs>
              <a:gs pos="100000">
                <a:srgbClr val="00FF0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9234" name="AutoShape 18"/>
          <p:cNvSpPr>
            <a:spLocks noChangeArrowheads="1"/>
          </p:cNvSpPr>
          <p:nvPr/>
        </p:nvSpPr>
        <p:spPr bwMode="auto">
          <a:xfrm rot="-1624394">
            <a:off x="6283325" y="3414713"/>
            <a:ext cx="1731963" cy="1655762"/>
          </a:xfrm>
          <a:prstGeom prst="star5">
            <a:avLst/>
          </a:prstGeom>
          <a:gradFill rotWithShape="1">
            <a:gsLst>
              <a:gs pos="0">
                <a:srgbClr val="FF0066"/>
              </a:gs>
              <a:gs pos="100000">
                <a:srgbClr val="CC99F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9235" name="AutoShape 19"/>
          <p:cNvSpPr>
            <a:spLocks noChangeArrowheads="1"/>
          </p:cNvSpPr>
          <p:nvPr/>
        </p:nvSpPr>
        <p:spPr bwMode="auto">
          <a:xfrm rot="-1624394">
            <a:off x="779463" y="1011238"/>
            <a:ext cx="1587500" cy="1511300"/>
          </a:xfrm>
          <a:prstGeom prst="star5">
            <a:avLst/>
          </a:prstGeom>
          <a:gradFill rotWithShape="1">
            <a:gsLst>
              <a:gs pos="0">
                <a:srgbClr val="990099"/>
              </a:gs>
              <a:gs pos="100000">
                <a:srgbClr val="FF99F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9236" name="AutoShape 20"/>
          <p:cNvSpPr>
            <a:spLocks noChangeArrowheads="1"/>
          </p:cNvSpPr>
          <p:nvPr/>
        </p:nvSpPr>
        <p:spPr bwMode="auto">
          <a:xfrm rot="-1624394">
            <a:off x="3567113" y="4805363"/>
            <a:ext cx="1873250" cy="1736725"/>
          </a:xfrm>
          <a:prstGeom prst="star5">
            <a:avLst/>
          </a:prstGeom>
          <a:gradFill rotWithShape="1">
            <a:gsLst>
              <a:gs pos="0">
                <a:srgbClr val="33CC33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9237" name="Picture 21" descr="earth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71775" y="4076700"/>
            <a:ext cx="1511300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8" name="Picture 22" descr="42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87900" y="3860800"/>
            <a:ext cx="792163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9" name="Picture 23" descr="mars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71775" y="2205038"/>
            <a:ext cx="86360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40" name="Picture 24" descr="112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235825" y="3213100"/>
            <a:ext cx="1079500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41" name="Picture 25" descr="upiter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124075" y="708025"/>
            <a:ext cx="935038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42" name="Picture 26" descr="r4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rot="-5400000">
            <a:off x="-33337" y="5857875"/>
            <a:ext cx="142875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45" name="Picture 29" descr="r4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95288" y="188913"/>
            <a:ext cx="142875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46" name="Picture 30" descr="r4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rot="5400000">
            <a:off x="7888288" y="617538"/>
            <a:ext cx="142875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48" name="Picture 32" descr="r7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-2096382">
            <a:off x="4211638" y="1700213"/>
            <a:ext cx="1657350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49" name="Picture 33" descr="56r2"/>
          <p:cNvPicPr>
            <a:picLocks noChangeAspect="1" noChangeArrowheads="1" noCrop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-1371600" y="0"/>
            <a:ext cx="13716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50" name="Picture 34">
            <a:hlinkClick r:id="" action="ppaction://media"/>
          </p:cNvPr>
          <p:cNvPicPr>
            <a:picLocks noChangeAspect="1" noChangeArrowheads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13"/>
              </p:ext>
            </p:extLst>
          </p:nvPr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596188" y="62372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3B2C3A2-9F14-4BE3-AF0E-6AF9DF06DA4A}" type="slidenum">
              <a:rPr lang="ru-RU" smtClean="0"/>
              <a:pPr>
                <a:defRPr/>
              </a:pPr>
              <a:t>33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3533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2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22" dur="30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9000"/>
                            </p:stCondLst>
                            <p:childTnLst>
                              <p:par>
                                <p:cTn id="24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3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000"/>
                            </p:stCondLst>
                            <p:childTnLst>
                              <p:par>
                                <p:cTn id="27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2500"/>
                            </p:stCondLst>
                            <p:childTnLst>
                              <p:par>
                                <p:cTn id="34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4500"/>
                            </p:stCondLst>
                            <p:childTnLst>
                              <p:par>
                                <p:cTn id="39" presetID="10" presetClass="entr" presetSubtype="0" repeatCount="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8500"/>
                            </p:stCondLst>
                            <p:childTnLst>
                              <p:par>
                                <p:cTn id="4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10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9500"/>
                            </p:stCondLst>
                            <p:childTnLst>
                              <p:par>
                                <p:cTn id="47" presetID="2" presetClass="exit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3000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3000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2500"/>
                            </p:stCondLst>
                            <p:childTnLst>
                              <p:par>
                                <p:cTn id="52" presetID="2" presetClass="exit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3" dur="3000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3000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500"/>
                            </p:stCondLst>
                            <p:childTnLst>
                              <p:par>
                                <p:cTn id="57" presetID="2" presetClass="exit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8" dur="3000"/>
                                        <p:tgtEl>
                                          <p:spTgt spid="9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3000"/>
                                        <p:tgtEl>
                                          <p:spTgt spid="9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85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9000"/>
                            </p:stCondLst>
                            <p:childTnLst>
                              <p:par>
                                <p:cTn id="6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9500"/>
                            </p:stCondLst>
                            <p:childTnLst>
                              <p:par>
                                <p:cTn id="7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9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0000"/>
                            </p:stCondLst>
                            <p:childTnLst>
                              <p:par>
                                <p:cTn id="7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1000"/>
                                        <p:tgtEl>
                                          <p:spTgt spid="92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1000"/>
                            </p:stCondLst>
                            <p:childTnLst>
                              <p:par>
                                <p:cTn id="7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9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1500"/>
                            </p:stCondLst>
                            <p:childTnLst>
                              <p:par>
                                <p:cTn id="8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1000"/>
                                        <p:tgtEl>
                                          <p:spTgt spid="92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2500"/>
                            </p:stCondLst>
                            <p:childTnLst>
                              <p:par>
                                <p:cTn id="8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9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33000"/>
                            </p:stCondLst>
                            <p:childTnLst>
                              <p:par>
                                <p:cTn id="9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1000"/>
                                        <p:tgtEl>
                                          <p:spTgt spid="92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34000"/>
                            </p:stCondLst>
                            <p:childTnLst>
                              <p:par>
                                <p:cTn id="9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9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4500"/>
                            </p:stCondLst>
                            <p:childTnLst>
                              <p:par>
                                <p:cTn id="9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1000"/>
                                        <p:tgtEl>
                                          <p:spTgt spid="92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35500"/>
                            </p:stCondLst>
                            <p:childTnLst>
                              <p:par>
                                <p:cTn id="10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9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3.33333E-6 L 0.00035 -0.80532 " pathEditMode="relative" rAng="0" ptsTypes="AA">
                                      <p:cBhvr>
                                        <p:cTn id="106" dur="3000" fill="hold"/>
                                        <p:tgtEl>
                                          <p:spTgt spid="92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38500"/>
                            </p:stCondLst>
                            <p:childTnLst>
                              <p:par>
                                <p:cTn id="10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92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9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2.96296E-6 L 0.80382 -0.01018 " pathEditMode="relative" rAng="0" ptsTypes="AA">
                                      <p:cBhvr>
                                        <p:cTn id="115" dur="3000" fill="hold"/>
                                        <p:tgtEl>
                                          <p:spTgt spid="92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2" y="-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41500"/>
                            </p:stCondLst>
                            <p:childTnLst>
                              <p:par>
                                <p:cTn id="1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9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9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4" dur="3000"/>
                                        <p:tgtEl>
                                          <p:spTgt spid="9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3000"/>
                                        <p:tgtEl>
                                          <p:spTgt spid="9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44500"/>
                            </p:stCondLst>
                            <p:childTnLst>
                              <p:par>
                                <p:cTn id="1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9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45500"/>
                            </p:stCondLst>
                            <p:childTnLst>
                              <p:par>
                                <p:cTn id="1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9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" presetClass="path" presetSubtype="0" repeatCount="4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77 -0.01991 C 0.02951 0.0875 -0.01042 0.2169 -0.09566 0.26829 C -0.1809 0.32084 -0.28021 0.27384 -0.31649 0.16667 C -0.35295 0.05926 -0.31319 -0.06944 -0.2276 -0.12106 C -0.14236 -0.17245 -0.0434 -0.12731 -0.00677 -0.01991 Z " pathEditMode="relative" rAng="3942850" ptsTypes="fffff">
                                      <p:cBhvr>
                                        <p:cTn id="136" dur="3000" spd="-100000" fill="hold"/>
                                        <p:tgtEl>
                                          <p:spTgt spid="92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5" y="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57500"/>
                            </p:stCondLst>
                            <p:childTnLst>
                              <p:par>
                                <p:cTn id="1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9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58500"/>
                            </p:stCondLst>
                            <p:childTnLst>
                              <p:par>
                                <p:cTn id="1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9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59500"/>
                            </p:stCondLst>
                            <p:childTnLst>
                              <p:par>
                                <p:cTn id="1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9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60500"/>
                            </p:stCondLst>
                            <p:childTnLst>
                              <p:par>
                                <p:cTn id="150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3000" fill="hold"/>
                                        <p:tgtEl>
                                          <p:spTgt spid="9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3000" fill="hold"/>
                                        <p:tgtEl>
                                          <p:spTgt spid="9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63500"/>
                            </p:stCondLst>
                            <p:childTnLst>
                              <p:par>
                                <p:cTn id="155" presetID="10" presetClass="entr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9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66500"/>
                            </p:stCondLst>
                            <p:childTnLst>
                              <p:par>
                                <p:cTn id="15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4.44444E-6 L -0.13385 0.30463 " pathEditMode="relative" rAng="0" ptsTypes="AA">
                                      <p:cBhvr>
                                        <p:cTn id="160" dur="3000" fill="hold"/>
                                        <p:tgtEl>
                                          <p:spTgt spid="92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" y="152"/>
                                    </p:animMotion>
                                  </p:childTnLst>
                                </p:cTn>
                              </p:par>
                              <p:par>
                                <p:cTn id="16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2" dur="3000" fill="hold"/>
                                        <p:tgtEl>
                                          <p:spTgt spid="9248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69500"/>
                            </p:stCondLst>
                            <p:childTnLst>
                              <p:par>
                                <p:cTn id="164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5" dur="2000" fill="hold"/>
                                        <p:tgtEl>
                                          <p:spTgt spid="923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71500"/>
                            </p:stCondLst>
                            <p:childTnLst>
                              <p:par>
                                <p:cTn id="16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1000"/>
                                        <p:tgtEl>
                                          <p:spTgt spid="92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72500"/>
                            </p:stCondLst>
                            <p:childTnLst>
                              <p:par>
                                <p:cTn id="17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1000"/>
                                        <p:tgtEl>
                                          <p:spTgt spid="92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1000"/>
                                        <p:tgtEl>
                                          <p:spTgt spid="92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" dur="1000"/>
                                        <p:tgtEl>
                                          <p:spTgt spid="92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73500"/>
                            </p:stCondLst>
                            <p:childTnLst>
                              <p:par>
                                <p:cTn id="18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2" dur="500"/>
                                        <p:tgtEl>
                                          <p:spTgt spid="92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74000"/>
                            </p:stCondLst>
                            <p:childTnLst>
                              <p:par>
                                <p:cTn id="18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2000"/>
                                        <p:tgtEl>
                                          <p:spTgt spid="92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showWhenStopped="0">
                <p:cTn id="18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250"/>
                </p:tgtEl>
              </p:cMediaNode>
            </p:video>
          </p:childTnLst>
        </p:cTn>
      </p:par>
    </p:tnLst>
    <p:bldLst>
      <p:bldP spid="9226" grpId="0" animBg="1"/>
      <p:bldP spid="9226" grpId="1" animBg="1"/>
      <p:bldP spid="9226" grpId="2" animBg="1"/>
      <p:bldP spid="9225" grpId="0" animBg="1"/>
      <p:bldP spid="9225" grpId="1" animBg="1"/>
      <p:bldP spid="9225" grpId="2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45499" y="-1911"/>
            <a:ext cx="9372600" cy="698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62999" y="188640"/>
            <a:ext cx="1872208" cy="2600289"/>
          </a:xfrm>
        </p:spPr>
      </p:pic>
      <p:pic>
        <p:nvPicPr>
          <p:cNvPr id="7" name="Рисунок 6" descr="C:\Users\Катя\Desktop\pic66D2A73E86AEB8AE3A37AF0140C4A4B6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87067" y="4122029"/>
            <a:ext cx="2691199" cy="29969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Объект 2"/>
          <p:cNvSpPr txBox="1">
            <a:spLocks/>
          </p:cNvSpPr>
          <p:nvPr/>
        </p:nvSpPr>
        <p:spPr bwMode="auto">
          <a:xfrm>
            <a:off x="20544" y="1127643"/>
            <a:ext cx="9123456" cy="37036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CurveDown">
              <a:avLst/>
            </a:prstTxWarp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rgbClr val="000000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rgbClr val="000000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000000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+mn-lt"/>
              </a:defRPr>
            </a:lvl9pPr>
          </a:lstStyle>
          <a:p>
            <a:pPr marL="0" indent="0">
              <a:buFontTx/>
              <a:buNone/>
            </a:pPr>
            <a:r>
              <a:rPr lang="ru-RU" sz="2800" b="1" kern="0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Monotype Corsiva" panose="03010101010201010101" pitchFamily="66" charset="0"/>
              </a:rPr>
              <a:t>Спасибо </a:t>
            </a:r>
            <a:r>
              <a:rPr lang="ru-RU" sz="2800" b="1" kern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Monotype Corsiva" panose="03010101010201010101" pitchFamily="66" charset="0"/>
              </a:rPr>
              <a:t>за работу!</a:t>
            </a:r>
            <a:endParaRPr lang="ru-RU" sz="2800" b="1" kern="0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innerShdw blurRad="177800">
                  <a:schemeClr val="accent3">
                    <a:lumMod val="50000"/>
                  </a:schemeClr>
                </a:inn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191C6B-9083-4486-9D60-6D618FD9EC6B}" type="slidenum">
              <a:rPr lang="ru-RU" smtClean="0"/>
              <a:pPr>
                <a:defRPr/>
              </a:pPr>
              <a:t>34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C00000"/>
                </a:solidFill>
              </a:rPr>
              <a:t>РОБОТОТЕХНИКА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прикладная </a:t>
            </a:r>
            <a:r>
              <a:rPr lang="ru-RU" dirty="0"/>
              <a:t>наука, занимающаяся разработкой автоматизированных технических систем. </a:t>
            </a: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r>
              <a:rPr lang="ru-RU" b="1" dirty="0" smtClean="0">
                <a:solidFill>
                  <a:srgbClr val="002060"/>
                </a:solidFill>
              </a:rPr>
              <a:t>Электроника  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Механика  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Программирование </a:t>
            </a:r>
            <a:endParaRPr lang="ru-RU" dirty="0">
              <a:solidFill>
                <a:srgbClr val="002060"/>
              </a:solidFill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191C6B-9083-4486-9D60-6D618FD9EC6B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801056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РОБОТОТЕХНИКА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4400" b="1" i="1" dirty="0" smtClean="0">
                <a:solidFill>
                  <a:srgbClr val="002060"/>
                </a:solidFill>
              </a:rPr>
              <a:t> </a:t>
            </a:r>
            <a:r>
              <a:rPr lang="ru-RU" sz="4800" b="1" i="1" dirty="0" smtClean="0">
                <a:solidFill>
                  <a:srgbClr val="002060"/>
                </a:solidFill>
              </a:rPr>
              <a:t>С чего всё началось?</a:t>
            </a:r>
            <a:endParaRPr lang="ru-RU" sz="4800" b="1" i="1" dirty="0">
              <a:solidFill>
                <a:srgbClr val="00206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191C6B-9083-4486-9D60-6D618FD9EC6B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75492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dirty="0" smtClean="0">
                <a:solidFill>
                  <a:srgbClr val="FF0000"/>
                </a:solidFill>
              </a:rPr>
              <a:t>Курсы повышения квалификации</a:t>
            </a:r>
            <a:endParaRPr lang="ru-RU" sz="3200" dirty="0">
              <a:solidFill>
                <a:srgbClr val="FF0000"/>
              </a:solidFill>
            </a:endParaRPr>
          </a:p>
        </p:txBody>
      </p:sp>
      <p:pic>
        <p:nvPicPr>
          <p:cNvPr id="1026" name="Picture 2" descr="C:\Users\Наташа\Desktop\АТТЕСТАЦИЯ\аттестация СКАНЫ\удостоверение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77799" y="250825"/>
            <a:ext cx="5406229" cy="7430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191C6B-9083-4486-9D60-6D618FD9EC6B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92488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ПРОГРАММЫ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800" dirty="0"/>
              <a:t>«Робототехника</a:t>
            </a:r>
            <a:r>
              <a:rPr lang="ru-RU" sz="4800" dirty="0" smtClean="0"/>
              <a:t>» </a:t>
            </a:r>
            <a:r>
              <a:rPr lang="ru-RU" sz="4400" i="1" dirty="0" smtClean="0">
                <a:solidFill>
                  <a:srgbClr val="002060"/>
                </a:solidFill>
              </a:rPr>
              <a:t>(базовый уровень) </a:t>
            </a:r>
          </a:p>
          <a:p>
            <a:r>
              <a:rPr lang="ru-RU" sz="4800" dirty="0" smtClean="0"/>
              <a:t>«Робототехника +»</a:t>
            </a:r>
          </a:p>
          <a:p>
            <a:pPr marL="0" indent="0">
              <a:buNone/>
            </a:pPr>
            <a:r>
              <a:rPr lang="ru-RU" sz="4400" i="1" dirty="0" smtClean="0">
                <a:solidFill>
                  <a:srgbClr val="002060"/>
                </a:solidFill>
              </a:rPr>
              <a:t>(повышенный уровень)</a:t>
            </a:r>
            <a:endParaRPr lang="ru-RU" sz="4400" i="1" dirty="0">
              <a:solidFill>
                <a:srgbClr val="00206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191C6B-9083-4486-9D60-6D618FD9EC6B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16383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191C6B-9083-4486-9D60-6D618FD9EC6B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4573467" cy="34301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7849" y="3430100"/>
            <a:ext cx="4581316" cy="33528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45479" y="0"/>
            <a:ext cx="4598521" cy="344889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45479" y="3430100"/>
            <a:ext cx="4531171" cy="3398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34831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191C6B-9083-4486-9D60-6D618FD9EC6B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893" y="0"/>
            <a:ext cx="4572000" cy="3429000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893" y="3429000"/>
            <a:ext cx="4572000" cy="3429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72000" y="0"/>
            <a:ext cx="4572000" cy="3429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05893" y="3429000"/>
            <a:ext cx="4538107" cy="3403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26637396"/>
      </p:ext>
    </p:extLst>
  </p:cSld>
  <p:clrMapOvr>
    <a:masterClrMapping/>
  </p:clrMapOvr>
</p:sld>
</file>

<file path=ppt/theme/theme1.xml><?xml version="1.0" encoding="utf-8"?>
<a:theme xmlns:a="http://schemas.openxmlformats.org/drawingml/2006/main" name="Technologies_am_27">
  <a:themeElements>
    <a:clrScheme name="Technologies_am_27 11">
      <a:dk1>
        <a:srgbClr val="3E3E5C"/>
      </a:dk1>
      <a:lt1>
        <a:srgbClr val="FFFFFF"/>
      </a:lt1>
      <a:dk2>
        <a:srgbClr val="666699"/>
      </a:dk2>
      <a:lt2>
        <a:srgbClr val="FFFFFF"/>
      </a:lt2>
      <a:accent1>
        <a:srgbClr val="60597B"/>
      </a:accent1>
      <a:accent2>
        <a:srgbClr val="6666FF"/>
      </a:accent2>
      <a:accent3>
        <a:srgbClr val="B8B8CA"/>
      </a:accent3>
      <a:accent4>
        <a:srgbClr val="DADADA"/>
      </a:accent4>
      <a:accent5>
        <a:srgbClr val="B6B5BF"/>
      </a:accent5>
      <a:accent6>
        <a:srgbClr val="5C5CE7"/>
      </a:accent6>
      <a:hlink>
        <a:srgbClr val="99CCFF"/>
      </a:hlink>
      <a:folHlink>
        <a:srgbClr val="FFFF99"/>
      </a:folHlink>
    </a:clrScheme>
    <a:fontScheme name="Technologies_am_27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2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2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lnDef>
  </a:objectDefaults>
  <a:extraClrSchemeLst>
    <a:extraClrScheme>
      <a:clrScheme name="Technologies_am_27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chnologies_am_27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chnologies_am_27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chnologies_am_27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chnologies_am_27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chnologies_am_27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chnologies_am_27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chnologies_am_27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chnologies_am_27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chnologies_am_27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chnologies_am_27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chnologies_am_27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chnologies_am_27 13">
        <a:dk1>
          <a:srgbClr val="000000"/>
        </a:dk1>
        <a:lt1>
          <a:srgbClr val="FFFFD9"/>
        </a:lt1>
        <a:dk2>
          <a:srgbClr val="FF21C5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chnologies_am_27 14">
        <a:dk1>
          <a:srgbClr val="777777"/>
        </a:dk1>
        <a:lt1>
          <a:srgbClr val="FFFFFF"/>
        </a:lt1>
        <a:dk2>
          <a:srgbClr val="FFFFD9"/>
        </a:dk2>
        <a:lt2>
          <a:srgbClr val="FF21C5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DADADA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chnologies_am_27 15">
        <a:dk1>
          <a:srgbClr val="3E3E5C"/>
        </a:dk1>
        <a:lt1>
          <a:srgbClr val="FFFFFF"/>
        </a:lt1>
        <a:dk2>
          <a:srgbClr val="666699"/>
        </a:dk2>
        <a:lt2>
          <a:srgbClr val="FA3000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chnologies_am_27 16">
        <a:dk1>
          <a:srgbClr val="3E3E5C"/>
        </a:dk1>
        <a:lt1>
          <a:srgbClr val="FFFFFF"/>
        </a:lt1>
        <a:dk2>
          <a:srgbClr val="666699"/>
        </a:dk2>
        <a:lt2>
          <a:srgbClr val="A4DE00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Technologies_am_27_print_CrystalGraphics.com_PowerPoint_Templates_trial</Template>
  <TotalTime>1311</TotalTime>
  <Words>288</Words>
  <Application>Microsoft Office PowerPoint</Application>
  <PresentationFormat>Экран (4:3)</PresentationFormat>
  <Paragraphs>95</Paragraphs>
  <Slides>34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Technologies_am_27</vt:lpstr>
      <vt:lpstr>Слайд 1</vt:lpstr>
      <vt:lpstr>Слайд 2</vt:lpstr>
      <vt:lpstr>МАСТЕР-КЛАСС</vt:lpstr>
      <vt:lpstr>РОБОТОТЕХНИКА</vt:lpstr>
      <vt:lpstr>РОБОТОТЕХНИКА</vt:lpstr>
      <vt:lpstr>Курсы повышения квалификации</vt:lpstr>
      <vt:lpstr>ПРОГРАММЫ</vt:lpstr>
      <vt:lpstr>Слайд 8</vt:lpstr>
      <vt:lpstr>Слайд 9</vt:lpstr>
      <vt:lpstr>Слайд 10</vt:lpstr>
      <vt:lpstr>Слайд 11</vt:lpstr>
      <vt:lpstr>Конструируем…</vt:lpstr>
      <vt:lpstr>Программируем и  испытываем модели</vt:lpstr>
      <vt:lpstr>На занятии…</vt:lpstr>
      <vt:lpstr>На занятии…  Испытываем модель</vt:lpstr>
      <vt:lpstr>На занятии…</vt:lpstr>
      <vt:lpstr>На занятии … 2 класс</vt:lpstr>
      <vt:lpstr>Слайд 18</vt:lpstr>
      <vt:lpstr>Муниципальный робототехнический конкурс «Робофест - 2019»</vt:lpstr>
      <vt:lpstr>Муниципальный робототехнический конкурс «Робофест - 2019»</vt:lpstr>
      <vt:lpstr>LEGO WeDo 2.0. программа LEGO EducationWeDo</vt:lpstr>
      <vt:lpstr>Основные принципы обучения </vt:lpstr>
      <vt:lpstr>Универсальные  учебные действия и метапредметные результаты:  </vt:lpstr>
      <vt:lpstr>Слайд 24</vt:lpstr>
      <vt:lpstr>Слайд 25</vt:lpstr>
      <vt:lpstr>Слайд 26</vt:lpstr>
      <vt:lpstr>Слайд 27</vt:lpstr>
      <vt:lpstr>Слайд 28</vt:lpstr>
      <vt:lpstr>Слайд 29</vt:lpstr>
      <vt:lpstr>ПЛАН ДЕЙСТВИЙ </vt:lpstr>
      <vt:lpstr>Этапы сборки «Майло»</vt:lpstr>
      <vt:lpstr>Образец алгоритма </vt:lpstr>
      <vt:lpstr>Слайд 33</vt:lpstr>
      <vt:lpstr>Слайд 34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История развитие робототехники</dc:title>
  <dc:creator>windows 7 х32</dc:creator>
  <cp:lastModifiedBy>Точка Роста 1</cp:lastModifiedBy>
  <cp:revision>136</cp:revision>
  <dcterms:created xsi:type="dcterms:W3CDTF">2013-02-28T01:19:17Z</dcterms:created>
  <dcterms:modified xsi:type="dcterms:W3CDTF">2022-10-14T05:37:21Z</dcterms:modified>
</cp:coreProperties>
</file>